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EFFER  Virginie" initials="SV" lastIdx="2" clrIdx="0">
    <p:extLst>
      <p:ext uri="{19B8F6BF-5375-455C-9EA6-DF929625EA0E}">
        <p15:presenceInfo xmlns:p15="http://schemas.microsoft.com/office/powerpoint/2012/main" userId="S-1-5-21-2031228914-1555977564-584457872-21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EBBAE-5164-47EA-B03F-5FB15A0A8980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C203A-1DDC-4379-B538-A7F24B86466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902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55D29-A376-4267-A3AA-961BC35FE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637EC7-80B1-4F23-B869-BAC47F437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64600-CE86-43D4-8208-9DDD83A5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98AB0-5645-4892-8528-E5F736716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EDC7B-23F4-4817-A17E-889F432C1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585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63C59-BEA2-4622-A9BA-8AB3AF4D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5C5CF1-FD08-4CD7-9E87-2C32412B6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9C14C5-7526-411F-8D14-DB57D0F7B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AD3404-574A-486A-B5CB-BBEFA90F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682E73-E948-4983-AE9C-5BBCFEEB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0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2D98D51-5CB0-49DB-B5B8-C477BA374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89252E-82DB-40E7-9FF6-93ED3B885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98E2DF-FA02-4BC2-BCC1-CBC59C73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0FF542-9CCA-48C6-8050-DDEA86E8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21BC82-B4B9-46A2-904E-1B4CBE85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872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F15CE-6527-4C13-B08C-9D52E33C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9DB61A-C377-4B25-B00D-AD802F27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F34D8D-2C4F-45EB-BA84-CD2382BB7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4B469-3D21-4598-A00F-728C1671B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EC3199-80CD-424C-A150-FD029D031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5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6EDD82-13A2-471F-BCCB-3F155F9CD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6651FC-6E3F-40AA-ABCA-C909241E4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F8EC6C-1E1A-4238-B906-62946D73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BE5992-C748-48CB-8FEB-E37B8072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3FB291-39CA-4EB9-912F-7D0A444A6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315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0426F-AD0B-4A9D-B085-D1E39727A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8D9A29-51A3-4C44-80F7-25D4EE412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D3669C-5FE4-43D5-ABF4-B946F5B6F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5016D2-8D9D-4A26-AB6F-E0A4EDE5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E5F5ED-4ED0-43C3-B77D-71C720AFD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1CE09E-7ADA-44AB-BB30-E64508E2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404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D67F98-8D9D-4B07-9935-406795836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E7A79-EFBB-4315-B029-F8DAFB600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6629DA-092F-4A2F-9BF7-3BD6612DE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AEDBECF-4028-44E5-AB94-88AF1EAA6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F92AD4-33DA-4B4D-BBF6-A3009D5D3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E0A3F8-931D-4C50-AC5A-E3EA24AD9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F1C77BC-A056-4E89-88DA-FBDCE4A5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9FF2F1-ABFE-4921-8C05-5238F6394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388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25447-E885-47A0-BD48-0F02C2EFB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37B682-E63B-4BCD-B115-11F388E6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E4D1DB-CC41-4D2C-ADDC-3BA8ACF84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6C95B6-7F9F-4E3E-8111-D81DA7250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661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CF3357C-7144-46E5-9100-E7E65D56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AACDDA-CCF7-46BF-AAF4-20C24F0C2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300E5B-CD09-4E82-ADF5-DD8EA7A7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528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2CBB4-1FA8-4650-A06D-E2E620BA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1B0C3-FA24-4DD6-8A82-268964573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ED2F9E-8414-4378-AC73-03FBA661E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B1FD8A-0219-4609-B236-9324EECF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21E590-28CE-44B7-90EE-82477945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B29C67-CBF8-48AE-8207-7F713CC6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164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699CF7-8A2F-4CB8-BD59-339E37D31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747A4E-CC1B-4687-836F-1FAD0BBB2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8DE07F-24E3-472D-B183-62EF0E48D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FC7387-0E61-4279-A9BA-FCCBD968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20CDCD-888B-44B8-BC3D-CD42D50D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ED1C25-4B7A-4356-8622-F7F82EACB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454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11A945-B26C-487C-8D86-56BADC79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358BFB-BBD0-4575-B967-AA0264CF9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131B07-4BCB-4488-9212-1A5BBFED3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51BA1-FC62-4F0F-A60D-D2E6FC00A375}" type="datetimeFigureOut">
              <a:rPr lang="fr-BE" smtClean="0"/>
              <a:t>14-02-25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04147A-0654-4A6C-98D9-F39B904E0A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FAF275-2B67-4B8A-8F61-9DD580E3F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49F57-4FCB-448B-902C-DA84D7F56F99}" type="slidenum">
              <a:rPr lang="fr-BE" smtClean="0"/>
              <a:t>‹N°›</a:t>
            </a:fld>
            <a:endParaRPr lang="fr-BE"/>
          </a:p>
        </p:txBody>
      </p:sp>
      <p:pic>
        <p:nvPicPr>
          <p:cNvPr id="9" name="Image 12">
            <a:extLst>
              <a:ext uri="{FF2B5EF4-FFF2-40B4-BE49-F238E27FC236}">
                <a16:creationId xmlns:a16="http://schemas.microsoft.com/office/drawing/2014/main" id="{DB9AF3E5-34AD-4C4B-BF15-50021AB643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91" y="-15654"/>
            <a:ext cx="734594" cy="640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54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46A769-2413-48D1-872F-174EEC90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9309" y="1707807"/>
            <a:ext cx="9144000" cy="3761658"/>
          </a:xfrm>
        </p:spPr>
        <p:txBody>
          <a:bodyPr>
            <a:normAutofit fontScale="90000"/>
          </a:bodyPr>
          <a:lstStyle/>
          <a:p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br>
              <a:rPr lang="fr-BE" b="1" dirty="0"/>
            </a:br>
            <a:r>
              <a:rPr lang="fr-BE" b="1" dirty="0">
                <a:solidFill>
                  <a:schemeClr val="accent1">
                    <a:lumMod val="75000"/>
                  </a:schemeClr>
                </a:solidFill>
              </a:rPr>
              <a:t>Bourses de voyage</a:t>
            </a:r>
            <a:br>
              <a:rPr lang="fr-BE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BE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BE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BE" sz="2700" b="1" dirty="0"/>
              <a:t>Date de dépôt des projets à l’ULB: </a:t>
            </a:r>
            <a:br>
              <a:rPr lang="fr-BE" sz="2700" dirty="0"/>
            </a:br>
            <a:r>
              <a:rPr lang="fr-BE" sz="3600" b="1" dirty="0">
                <a:solidFill>
                  <a:schemeClr val="accent1">
                    <a:lumMod val="75000"/>
                  </a:schemeClr>
                </a:solidFill>
              </a:rPr>
              <a:t>16 mai 2025 à 12h</a:t>
            </a:r>
            <a:br>
              <a:rPr lang="fr-BE" sz="4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BE" sz="4400" b="1" dirty="0"/>
            </a:br>
            <a:r>
              <a:rPr lang="fr-BE" sz="2700" b="1" dirty="0"/>
              <a:t>Personne de contact : </a:t>
            </a:r>
            <a:br>
              <a:rPr lang="fr-BE" sz="2700" dirty="0"/>
            </a:br>
            <a:r>
              <a:rPr lang="fr-BE" sz="2700" dirty="0"/>
              <a:t>Eva Vandermarlière</a:t>
            </a:r>
            <a:br>
              <a:rPr lang="fr-BE" sz="4400" b="1" dirty="0"/>
            </a:br>
            <a:r>
              <a:rPr lang="fr-BE" sz="4400" b="1" dirty="0"/>
              <a:t> </a:t>
            </a:r>
            <a:r>
              <a:rPr lang="fr-BE" sz="3600" b="1" dirty="0">
                <a:solidFill>
                  <a:schemeClr val="accent1">
                    <a:lumMod val="75000"/>
                  </a:schemeClr>
                </a:solidFill>
              </a:rPr>
              <a:t>financements.international@ulb.be</a:t>
            </a:r>
            <a:endParaRPr lang="fr-B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F54355-221F-4540-9198-0C79B3A97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0953" y="5734228"/>
            <a:ext cx="9144000" cy="722685"/>
          </a:xfrm>
        </p:spPr>
        <p:txBody>
          <a:bodyPr>
            <a:normAutofit fontScale="92500" lnSpcReduction="20000"/>
          </a:bodyPr>
          <a:lstStyle/>
          <a:p>
            <a:pPr algn="r"/>
            <a:endParaRPr lang="fr-BE" dirty="0"/>
          </a:p>
          <a:p>
            <a:pPr algn="r"/>
            <a:r>
              <a:rPr lang="fr-BE" i="1" dirty="0">
                <a:solidFill>
                  <a:schemeClr val="bg1">
                    <a:lumMod val="65000"/>
                  </a:schemeClr>
                </a:solidFill>
              </a:rPr>
              <a:t>Appel pour un départ entre 15 juin 2025 et le 31 décembre 2025</a:t>
            </a:r>
          </a:p>
          <a:p>
            <a:pPr algn="r"/>
            <a:endParaRPr lang="fr-BE" dirty="0"/>
          </a:p>
        </p:txBody>
      </p:sp>
      <p:pic>
        <p:nvPicPr>
          <p:cNvPr id="4" name="Image 3" descr="Une image contenant Police, logo, Graphique, symbole&#10;&#10;Le contenu généré par l’IA peut être incorrect.">
            <a:extLst>
              <a:ext uri="{FF2B5EF4-FFF2-40B4-BE49-F238E27FC236}">
                <a16:creationId xmlns:a16="http://schemas.microsoft.com/office/drawing/2014/main" id="{98B7541B-61F2-A6B6-6B26-F0216717F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047" y="1623368"/>
            <a:ext cx="2385906" cy="107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4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C5A08E-789F-42B1-8CB8-AF1AC9B4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550354-5E33-4E44-8F95-B9F593853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783"/>
            <a:ext cx="10515600" cy="565318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Qu’est-ce qu’une bourse de voyage ?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BE" dirty="0"/>
              <a:t>Financement</a:t>
            </a:r>
            <a:r>
              <a:rPr lang="fr-FR" dirty="0"/>
              <a:t> octroyé à </a:t>
            </a:r>
            <a:r>
              <a:rPr lang="fr-FR" dirty="0" err="1"/>
              <a:t>un·e</a:t>
            </a:r>
            <a:r>
              <a:rPr lang="fr-FR" dirty="0"/>
              <a:t> </a:t>
            </a:r>
            <a:r>
              <a:rPr lang="fr-FR" dirty="0" err="1"/>
              <a:t>étudiant·e</a:t>
            </a:r>
            <a:r>
              <a:rPr lang="fr-FR" dirty="0"/>
              <a:t> de l’ULB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dirty="0"/>
              <a:t>	(MA ou BA - min. 120 ECTS validés </a:t>
            </a:r>
            <a:r>
              <a:rPr lang="fr-FR" u="sng" dirty="0"/>
              <a:t>au moment</a:t>
            </a:r>
            <a:r>
              <a:rPr lang="fr-FR" dirty="0"/>
              <a:t> du départ)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dirty="0"/>
              <a:t>pour réaliser </a:t>
            </a:r>
            <a:r>
              <a:rPr lang="fr-FR" b="1" dirty="0"/>
              <a:t>un séjour </a:t>
            </a:r>
            <a:r>
              <a:rPr lang="fr-FR" dirty="0"/>
              <a:t>entre</a:t>
            </a:r>
            <a:r>
              <a:rPr lang="fr-FR" b="1" dirty="0"/>
              <a:t> </a:t>
            </a:r>
            <a:r>
              <a:rPr lang="fr-BE" b="1" i="0" dirty="0">
                <a:solidFill>
                  <a:srgbClr val="000000"/>
                </a:solidFill>
                <a:effectLst/>
                <a:latin typeface="IntroRegular"/>
              </a:rPr>
              <a:t>le </a:t>
            </a:r>
            <a:r>
              <a:rPr lang="fr-BE" b="1" dirty="0">
                <a:solidFill>
                  <a:srgbClr val="000000"/>
                </a:solidFill>
                <a:latin typeface="IntroRegular"/>
              </a:rPr>
              <a:t>15</a:t>
            </a:r>
            <a:r>
              <a:rPr lang="fr-BE" b="1" i="0" dirty="0">
                <a:solidFill>
                  <a:srgbClr val="000000"/>
                </a:solidFill>
                <a:effectLst/>
                <a:latin typeface="IntroRegular"/>
              </a:rPr>
              <a:t> j</a:t>
            </a:r>
            <a:r>
              <a:rPr lang="fr-BE" b="1" dirty="0">
                <a:solidFill>
                  <a:srgbClr val="000000"/>
                </a:solidFill>
                <a:latin typeface="IntroRegular"/>
              </a:rPr>
              <a:t>uin</a:t>
            </a:r>
            <a:r>
              <a:rPr lang="fr-BE" b="1" i="0" dirty="0">
                <a:solidFill>
                  <a:srgbClr val="000000"/>
                </a:solidFill>
                <a:effectLst/>
                <a:latin typeface="IntroRegular"/>
              </a:rPr>
              <a:t> et le 31 décembre 2025 </a:t>
            </a:r>
            <a:r>
              <a:rPr lang="fr-FR" dirty="0"/>
              <a:t>dans </a:t>
            </a:r>
            <a:r>
              <a:rPr lang="fr-FR" b="1" dirty="0"/>
              <a:t>un pays partenaire de la coopération </a:t>
            </a:r>
            <a:r>
              <a:rPr lang="fr-FR" dirty="0"/>
              <a:t>dans le cadre d'un </a:t>
            </a:r>
            <a:r>
              <a:rPr lang="fr-FR" b="1" dirty="0"/>
              <a:t>stage crédité</a:t>
            </a:r>
            <a:r>
              <a:rPr lang="fr-FR" dirty="0"/>
              <a:t> ou d’un séjour de terrain pour le </a:t>
            </a:r>
            <a:r>
              <a:rPr lang="fr-FR" b="1" dirty="0"/>
              <a:t>mémoire de Master.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7586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45E74D5-3A27-7D4F-EA81-43317D9EFBE4}"/>
              </a:ext>
            </a:extLst>
          </p:cNvPr>
          <p:cNvSpPr txBox="1"/>
          <p:nvPr/>
        </p:nvSpPr>
        <p:spPr>
          <a:xfrm>
            <a:off x="878080" y="263987"/>
            <a:ext cx="6097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3200" dirty="0">
                <a:solidFill>
                  <a:schemeClr val="accent1">
                    <a:lumMod val="75000"/>
                  </a:schemeClr>
                </a:solidFill>
              </a:rPr>
              <a:t>31 Pays éligibles</a:t>
            </a:r>
            <a:endParaRPr lang="fr-BE" sz="3200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9B097BEC-A580-D274-498B-D9260D37C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080" y="848762"/>
            <a:ext cx="10661515" cy="599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16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E4CD8-2FB2-4224-88FF-7FC2927A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98" y="176665"/>
            <a:ext cx="10515600" cy="1325563"/>
          </a:xfrm>
        </p:spPr>
        <p:txBody>
          <a:bodyPr/>
          <a:lstStyle/>
          <a:p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31 Pays éligibles</a:t>
            </a:r>
          </a:p>
        </p:txBody>
      </p:sp>
      <p:graphicFrame>
        <p:nvGraphicFramePr>
          <p:cNvPr id="8" name="Tableau 4">
            <a:extLst>
              <a:ext uri="{FF2B5EF4-FFF2-40B4-BE49-F238E27FC236}">
                <a16:creationId xmlns:a16="http://schemas.microsoft.com/office/drawing/2014/main" id="{101245D6-F4B6-A24E-EBC1-E2892113A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585274"/>
              </p:ext>
            </p:extLst>
          </p:nvPr>
        </p:nvGraphicFramePr>
        <p:xfrm>
          <a:off x="1647526" y="1332090"/>
          <a:ext cx="9139543" cy="5349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8380">
                  <a:extLst>
                    <a:ext uri="{9D8B030D-6E8A-4147-A177-3AD203B41FA5}">
                      <a16:colId xmlns:a16="http://schemas.microsoft.com/office/drawing/2014/main" val="3661272921"/>
                    </a:ext>
                  </a:extLst>
                </a:gridCol>
                <a:gridCol w="3197214">
                  <a:extLst>
                    <a:ext uri="{9D8B030D-6E8A-4147-A177-3AD203B41FA5}">
                      <a16:colId xmlns:a16="http://schemas.microsoft.com/office/drawing/2014/main" val="2890914984"/>
                    </a:ext>
                  </a:extLst>
                </a:gridCol>
                <a:gridCol w="2923949">
                  <a:extLst>
                    <a:ext uri="{9D8B030D-6E8A-4147-A177-3AD203B41FA5}">
                      <a16:colId xmlns:a16="http://schemas.microsoft.com/office/drawing/2014/main" val="2807421954"/>
                    </a:ext>
                  </a:extLst>
                </a:gridCol>
              </a:tblGrid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Afrique du Sud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Bénin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Burkina Faso</a:t>
                      </a:r>
                      <a:endParaRPr lang="fr-BE" sz="1800" b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444552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Burundi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Bolivie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Cambodge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106313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Cameroun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Cuba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Ethiopie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076305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Équateur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Guinée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Haïti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62080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Indonésie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Madagascar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7044582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Mozambique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0424746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Népal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Ouganda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6454387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Palestine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Pérou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Philippines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0853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 Congo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Rwanda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Sénégal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220392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Tanzanie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Tunisie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Vietnam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813958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Zimbabwe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836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28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97CCE-5ED2-4AE3-8D19-6E33687A2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447"/>
            <a:ext cx="10515600" cy="682440"/>
          </a:xfrm>
        </p:spPr>
        <p:txBody>
          <a:bodyPr>
            <a:normAutofit/>
          </a:bodyPr>
          <a:lstStyle/>
          <a:p>
            <a:endParaRPr lang="fr-BE" sz="1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CA4CD6-67CB-47EC-BB5B-B475AA0B3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235"/>
            <a:ext cx="10515600" cy="53957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Durée du séjour 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Minimum 30 jours calendrier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u="sng" dirty="0">
                <a:solidFill>
                  <a:schemeClr val="accent1">
                    <a:lumMod val="75000"/>
                  </a:schemeClr>
                </a:solidFill>
              </a:rPr>
              <a:t>Financement </a:t>
            </a: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1/ Forfait en fonction de la destination (max. 1735 euros/mois)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2/ pour les </a:t>
            </a:r>
            <a:r>
              <a:rPr lang="fr-FR" dirty="0" err="1"/>
              <a:t>étudiant·es</a:t>
            </a:r>
            <a:r>
              <a:rPr lang="fr-FR" dirty="0"/>
              <a:t> qui bénéficient d’une allocation d’études de la Fédération Wallonie-Bruxelles : allocation supplémentaire pour les frais sur place (max. 330 euros/mois)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7307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371B4-B28B-40FA-AA8A-07714B52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BE" dirty="0"/>
            </a:br>
            <a:r>
              <a:rPr lang="fr-BE" dirty="0">
                <a:solidFill>
                  <a:schemeClr val="accent1">
                    <a:lumMod val="75000"/>
                  </a:schemeClr>
                </a:solidFill>
              </a:rPr>
              <a:t>Constitution du dossier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14B8E5-A1D4-436D-BBD1-ECF183C9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406"/>
            <a:ext cx="10515600" cy="530884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dirty="0"/>
              <a:t>1/ </a:t>
            </a:r>
            <a:r>
              <a:rPr lang="fr-BE" dirty="0">
                <a:solidFill>
                  <a:srgbClr val="000000"/>
                </a:solidFill>
                <a:latin typeface="IntroRegular"/>
              </a:rPr>
              <a:t>L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ettre de motivation personnalisée</a:t>
            </a:r>
            <a:endParaRPr lang="fr-BE" dirty="0"/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2/ </a:t>
            </a:r>
            <a:r>
              <a:rPr lang="fr-BE" dirty="0">
                <a:solidFill>
                  <a:srgbClr val="000000"/>
                </a:solidFill>
                <a:latin typeface="IntroRegular"/>
              </a:rPr>
              <a:t>R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elevé de notes de la dernière année complète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3/ 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Lettre de recommandation du responsable académique en Belgique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4/ Si </a:t>
            </a:r>
            <a:r>
              <a:rPr lang="fr-BE" b="0" i="0" dirty="0">
                <a:solidFill>
                  <a:srgbClr val="000000"/>
                </a:solidFill>
                <a:effectLst/>
                <a:latin typeface="IntroRegular"/>
              </a:rPr>
              <a:t>bourse en tant qu’allocataire : preuve de l’obtention d’une bourse d’étude de la Direction des Allocations et prêts d’études (DAPE)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114974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298</Words>
  <Application>Microsoft Office PowerPoint</Application>
  <PresentationFormat>Grand écran</PresentationFormat>
  <Paragraphs>51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IntroRegular</vt:lpstr>
      <vt:lpstr>Thème Office</vt:lpstr>
      <vt:lpstr>                     Bourses de voyage   Date de dépôt des projets à l’ULB:  16 mai 2025 à 12h  Personne de contact :  Eva Vandermarlière  financements.international@ulb.be</vt:lpstr>
      <vt:lpstr> </vt:lpstr>
      <vt:lpstr>Présentation PowerPoint</vt:lpstr>
      <vt:lpstr>31 Pays éligibles</vt:lpstr>
      <vt:lpstr>Présentation PowerPoint</vt:lpstr>
      <vt:lpstr> Constitution du dossier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VAN INNIS  Valérie</dc:creator>
  <cp:lastModifiedBy>VANDERMARLIÈRE Eva</cp:lastModifiedBy>
  <cp:revision>35</cp:revision>
  <dcterms:created xsi:type="dcterms:W3CDTF">2019-07-23T10:18:13Z</dcterms:created>
  <dcterms:modified xsi:type="dcterms:W3CDTF">2025-02-14T14:43:31Z</dcterms:modified>
</cp:coreProperties>
</file>